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handoutMasterIdLst>
    <p:handoutMasterId r:id="rId5"/>
  </p:handoutMasterIdLst>
  <p:sldIdLst>
    <p:sldId id="259" r:id="rId2"/>
    <p:sldId id="260" r:id="rId3"/>
  </p:sldIdLst>
  <p:sldSz cx="9144000" cy="6858000" type="letter"/>
  <p:notesSz cx="9144000" cy="6858000"/>
  <p:defaultTextStyle>
    <a:defPPr>
      <a:defRPr lang="en-US"/>
    </a:defPPr>
    <a:lvl1pPr marL="0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4"/>
    <p:restoredTop sz="95820"/>
  </p:normalViewPr>
  <p:slideViewPr>
    <p:cSldViewPr snapToGrid="0">
      <p:cViewPr varScale="1">
        <p:scale>
          <a:sx n="149" d="100"/>
          <a:sy n="149" d="100"/>
        </p:scale>
        <p:origin x="244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29" d="100"/>
          <a:sy n="129" d="100"/>
        </p:scale>
        <p:origin x="27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B035E4-CEA8-F0EF-98AE-A459E1B85C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53CBE-DC53-6F9F-83A2-69DBE5B2AE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901F7B-07FC-FB4F-8EE0-D073810FA20B}" type="datetimeFigureOut">
              <a:rPr lang="en-US" smtClean="0"/>
              <a:t>4/12/23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1EEB7D-4571-09F3-B4C7-FBC95C0750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7BB7D-79A1-528C-C0FA-9783878188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86A6F-08E1-2C40-BEEA-DA76BFED3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04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90C34-CDF6-2B42-9394-CB130DC36E25}" type="datetimeFigureOut">
              <a:rPr lang="en-US" smtClean="0"/>
              <a:t>4/12/23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113A2-2D05-A644-8325-82BCA83EA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32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113A2-2D05-A644-8325-82BCA83EA5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74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113A2-2D05-A644-8325-82BCA83EA5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58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ED7C6-5023-D647-8A91-A7D7DBAC1236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0E68-DB3F-1A45-9E56-F4D99FEA5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44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ED7C6-5023-D647-8A91-A7D7DBAC1236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0E68-DB3F-1A45-9E56-F4D99FEA5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3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ED7C6-5023-D647-8A91-A7D7DBAC1236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0E68-DB3F-1A45-9E56-F4D99FEA5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0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ED7C6-5023-D647-8A91-A7D7DBAC1236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0E68-DB3F-1A45-9E56-F4D99FEA5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34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ED7C6-5023-D647-8A91-A7D7DBAC1236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0E68-DB3F-1A45-9E56-F4D99FEA5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64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ED7C6-5023-D647-8A91-A7D7DBAC1236}" type="datetimeFigureOut">
              <a:rPr lang="en-US" smtClean="0"/>
              <a:t>4/12/23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0E68-DB3F-1A45-9E56-F4D99FEA5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73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ED7C6-5023-D647-8A91-A7D7DBAC1236}" type="datetimeFigureOut">
              <a:rPr lang="en-US" smtClean="0"/>
              <a:t>4/12/23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0E68-DB3F-1A45-9E56-F4D99FEA5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46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ED7C6-5023-D647-8A91-A7D7DBAC1236}" type="datetimeFigureOut">
              <a:rPr lang="en-US" smtClean="0"/>
              <a:t>4/12/23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0E68-DB3F-1A45-9E56-F4D99FEA5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55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ED7C6-5023-D647-8A91-A7D7DBAC1236}" type="datetimeFigureOut">
              <a:rPr lang="en-US" smtClean="0"/>
              <a:t>4/12/23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0E68-DB3F-1A45-9E56-F4D99FEA5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61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ED7C6-5023-D647-8A91-A7D7DBAC1236}" type="datetimeFigureOut">
              <a:rPr lang="en-US" smtClean="0"/>
              <a:t>4/12/23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0E68-DB3F-1A45-9E56-F4D99FEA5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18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ED7C6-5023-D647-8A91-A7D7DBAC1236}" type="datetimeFigureOut">
              <a:rPr lang="en-US" smtClean="0"/>
              <a:t>4/12/23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0E68-DB3F-1A45-9E56-F4D99FEA5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29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ED7C6-5023-D647-8A91-A7D7DBAC1236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00E68-DB3F-1A45-9E56-F4D99FEA5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5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quote@laserdynamics.com" TargetMode="External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2.png"/><Relationship Id="rId21" Type="http://schemas.openxmlformats.org/officeDocument/2006/relationships/image" Target="../media/image27.png"/><Relationship Id="rId7" Type="http://schemas.openxmlformats.org/officeDocument/2006/relationships/image" Target="cid:image001.png@01D85FB5.7C538FC0" TargetMode="External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hyperlink" Target="http://www.laserdynamics.com/" TargetMode="External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733682-60EC-9FA6-C05B-7031CF1FC44B}"/>
              </a:ext>
            </a:extLst>
          </p:cNvPr>
          <p:cNvSpPr/>
          <p:nvPr/>
        </p:nvSpPr>
        <p:spPr>
          <a:xfrm>
            <a:off x="69561" y="58637"/>
            <a:ext cx="9004878" cy="6740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Screenshot 2023-04-12 at 12.21.31 PM</a:t>
            </a:r>
          </a:p>
        </p:txBody>
      </p:sp>
      <p:pic>
        <p:nvPicPr>
          <p:cNvPr id="41" name="Picture 40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E07D6779-EE92-1F51-C3A3-E18EBF04E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782" y="2618281"/>
            <a:ext cx="2912568" cy="1267429"/>
          </a:xfrm>
          <a:prstGeom prst="rect">
            <a:avLst/>
          </a:prstGeom>
        </p:spPr>
      </p:pic>
      <p:pic>
        <p:nvPicPr>
          <p:cNvPr id="26" name="Picture 6" descr="One of many possible configurations of the LT7">
            <a:extLst>
              <a:ext uri="{FF2B5EF4-FFF2-40B4-BE49-F238E27FC236}">
                <a16:creationId xmlns:a16="http://schemas.microsoft.com/office/drawing/2014/main" id="{9CFA6CC4-53B6-0BB6-20CA-FE1E8504F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8" y="3668667"/>
            <a:ext cx="2496341" cy="9428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4712F6-6EF3-1DF4-09E9-39B8D1DEE3E7}"/>
              </a:ext>
            </a:extLst>
          </p:cNvPr>
          <p:cNvSpPr txBox="1"/>
          <p:nvPr/>
        </p:nvSpPr>
        <p:spPr>
          <a:xfrm>
            <a:off x="132721" y="134184"/>
            <a:ext cx="2496341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Enterprise Resource Planning</a:t>
            </a:r>
          </a:p>
          <a:p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FD7D26-C163-3D16-7DCD-C955393310A7}"/>
              </a:ext>
            </a:extLst>
          </p:cNvPr>
          <p:cNvSpPr txBox="1"/>
          <p:nvPr/>
        </p:nvSpPr>
        <p:spPr>
          <a:xfrm>
            <a:off x="129609" y="388966"/>
            <a:ext cx="24963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We have implemented a proven robust shop management platform for our business processes in ECI-</a:t>
            </a:r>
            <a:r>
              <a:rPr lang="en-US" sz="1100" b="1" dirty="0" err="1"/>
              <a:t>Jobboss</a:t>
            </a:r>
            <a:r>
              <a:rPr lang="en-US" sz="1100" b="1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77EB05-CBF9-1FC1-F297-277C00E096C2}"/>
              </a:ext>
            </a:extLst>
          </p:cNvPr>
          <p:cNvSpPr txBox="1"/>
          <p:nvPr/>
        </p:nvSpPr>
        <p:spPr>
          <a:xfrm>
            <a:off x="129608" y="1347026"/>
            <a:ext cx="1789044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Engineering</a:t>
            </a:r>
          </a:p>
          <a:p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DC2CCE-E396-8094-CC47-7EE57AC3DDCE}"/>
              </a:ext>
            </a:extLst>
          </p:cNvPr>
          <p:cNvSpPr txBox="1"/>
          <p:nvPr/>
        </p:nvSpPr>
        <p:spPr>
          <a:xfrm>
            <a:off x="129610" y="1605340"/>
            <a:ext cx="27246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Powerful 3D CAD tools to assist with design for manufacturing.  Our engineers are Certified Professionals in </a:t>
            </a:r>
            <a:r>
              <a:rPr lang="en-US" sz="1100" b="1" dirty="0" err="1"/>
              <a:t>Solidworks</a:t>
            </a:r>
            <a:r>
              <a:rPr lang="en-US" sz="1100" b="1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ED9FE0-2D15-7CC5-0CD3-83B06989E1A6}"/>
              </a:ext>
            </a:extLst>
          </p:cNvPr>
          <p:cNvSpPr txBox="1"/>
          <p:nvPr/>
        </p:nvSpPr>
        <p:spPr>
          <a:xfrm>
            <a:off x="5538107" y="130593"/>
            <a:ext cx="1789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Production Services</a:t>
            </a:r>
            <a:endParaRPr lang="en-US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B97A4B-4736-DBC1-B44E-900DBED3A54A}"/>
              </a:ext>
            </a:extLst>
          </p:cNvPr>
          <p:cNvSpPr txBox="1"/>
          <p:nvPr/>
        </p:nvSpPr>
        <p:spPr>
          <a:xfrm>
            <a:off x="7211001" y="1809899"/>
            <a:ext cx="1542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Outside Services</a:t>
            </a:r>
            <a:endParaRPr lang="en-US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099730-15B3-2C7F-331D-A9B397D78B7A}"/>
              </a:ext>
            </a:extLst>
          </p:cNvPr>
          <p:cNvSpPr txBox="1"/>
          <p:nvPr/>
        </p:nvSpPr>
        <p:spPr>
          <a:xfrm>
            <a:off x="7179617" y="130592"/>
            <a:ext cx="1789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Industries Served</a:t>
            </a:r>
            <a:endParaRPr lang="en-US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BA2D50-C73E-62E0-6C54-29D5407553B4}"/>
              </a:ext>
            </a:extLst>
          </p:cNvPr>
          <p:cNvSpPr txBox="1"/>
          <p:nvPr/>
        </p:nvSpPr>
        <p:spPr>
          <a:xfrm>
            <a:off x="5542067" y="373339"/>
            <a:ext cx="1716985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Flat Laser Cutting</a:t>
            </a:r>
          </a:p>
          <a:p>
            <a:r>
              <a:rPr lang="en-US" sz="1100" b="1" dirty="0"/>
              <a:t>Tube Laser Cutting</a:t>
            </a:r>
          </a:p>
          <a:p>
            <a:r>
              <a:rPr lang="en-US" sz="1100" b="1" dirty="0"/>
              <a:t>Laser / Punch Combo</a:t>
            </a:r>
          </a:p>
          <a:p>
            <a:r>
              <a:rPr lang="en-US" sz="1100" b="1" dirty="0"/>
              <a:t>CNC Mills / Lathes</a:t>
            </a:r>
          </a:p>
          <a:p>
            <a:r>
              <a:rPr lang="en-US" sz="1100" b="1" dirty="0"/>
              <a:t>Deburr/Edge Rounding</a:t>
            </a:r>
          </a:p>
          <a:p>
            <a:r>
              <a:rPr lang="en-US" sz="1100" b="1" dirty="0"/>
              <a:t>Forming</a:t>
            </a:r>
          </a:p>
          <a:p>
            <a:r>
              <a:rPr lang="en-US" sz="1100" b="1" dirty="0"/>
              <a:t>Hardware Insertion</a:t>
            </a:r>
          </a:p>
          <a:p>
            <a:r>
              <a:rPr lang="en-US" sz="1100" b="1" dirty="0"/>
              <a:t>Spot Welding</a:t>
            </a:r>
          </a:p>
          <a:p>
            <a:r>
              <a:rPr lang="en-US" sz="1100" b="1" dirty="0"/>
              <a:t>Mig/Tig Welding</a:t>
            </a:r>
          </a:p>
          <a:p>
            <a:r>
              <a:rPr lang="en-US" sz="1100" b="1" dirty="0"/>
              <a:t>Robotic Welding</a:t>
            </a:r>
          </a:p>
          <a:p>
            <a:r>
              <a:rPr lang="en-US" sz="1100" b="1" dirty="0"/>
              <a:t>Final Assembly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E69A82-E722-4E89-4E65-A844028FDB47}"/>
              </a:ext>
            </a:extLst>
          </p:cNvPr>
          <p:cNvSpPr txBox="1"/>
          <p:nvPr/>
        </p:nvSpPr>
        <p:spPr>
          <a:xfrm>
            <a:off x="7211003" y="391089"/>
            <a:ext cx="17169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Material Handling</a:t>
            </a:r>
          </a:p>
          <a:p>
            <a:r>
              <a:rPr lang="en-US" sz="1100" b="1" dirty="0"/>
              <a:t>Display &amp; Fixture</a:t>
            </a:r>
          </a:p>
          <a:p>
            <a:r>
              <a:rPr lang="en-US" sz="1100" b="1" dirty="0"/>
              <a:t>Construction Equipment</a:t>
            </a:r>
          </a:p>
          <a:p>
            <a:r>
              <a:rPr lang="en-US" sz="1100" b="1" dirty="0"/>
              <a:t>Medical Equipment</a:t>
            </a:r>
          </a:p>
          <a:p>
            <a:r>
              <a:rPr lang="en-US" sz="1100" b="1" dirty="0"/>
              <a:t>Office Furniture</a:t>
            </a:r>
          </a:p>
          <a:p>
            <a:r>
              <a:rPr lang="en-US" sz="1100" b="1" dirty="0"/>
              <a:t>Railroad</a:t>
            </a:r>
          </a:p>
          <a:p>
            <a:r>
              <a:rPr lang="en-US" sz="1100" b="1" dirty="0"/>
              <a:t>Automotive</a:t>
            </a:r>
          </a:p>
          <a:p>
            <a:r>
              <a:rPr lang="en-US" sz="1100" b="1" dirty="0"/>
              <a:t>Government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BC4AA8-2358-57DB-D139-A61277C67DAF}"/>
              </a:ext>
            </a:extLst>
          </p:cNvPr>
          <p:cNvSpPr txBox="1"/>
          <p:nvPr/>
        </p:nvSpPr>
        <p:spPr>
          <a:xfrm>
            <a:off x="7222238" y="2026733"/>
            <a:ext cx="17169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Powder Coating</a:t>
            </a:r>
          </a:p>
          <a:p>
            <a:r>
              <a:rPr lang="en-US" sz="1100" b="1" dirty="0"/>
              <a:t>E-Coating</a:t>
            </a:r>
          </a:p>
          <a:p>
            <a:r>
              <a:rPr lang="en-US" sz="1100" b="1" dirty="0"/>
              <a:t>&amp; Others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C77BC5-998F-1B39-789A-56EE8F3E6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125" y="1426434"/>
            <a:ext cx="1907810" cy="89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4A7FAE4-3B10-C1E1-3A77-232B9A84D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5220" y="134186"/>
            <a:ext cx="1953311" cy="11511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B26E7B8-3F5C-E533-E5AC-B91929E4D371}"/>
              </a:ext>
            </a:extLst>
          </p:cNvPr>
          <p:cNvSpPr txBox="1"/>
          <p:nvPr/>
        </p:nvSpPr>
        <p:spPr>
          <a:xfrm>
            <a:off x="5278583" y="3790876"/>
            <a:ext cx="1857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Automated CNC Laser “Fiber” Cutting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269004-EC1B-3A89-1951-135276AE112E}"/>
              </a:ext>
            </a:extLst>
          </p:cNvPr>
          <p:cNvSpPr txBox="1"/>
          <p:nvPr/>
        </p:nvSpPr>
        <p:spPr>
          <a:xfrm>
            <a:off x="201924" y="4562834"/>
            <a:ext cx="2218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CNC Tube Laser “Fiber” Cutting</a:t>
            </a:r>
            <a:endParaRPr 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61D616-4D5E-BCCC-ED52-B5C2773229D6}"/>
              </a:ext>
            </a:extLst>
          </p:cNvPr>
          <p:cNvSpPr txBox="1"/>
          <p:nvPr/>
        </p:nvSpPr>
        <p:spPr>
          <a:xfrm>
            <a:off x="2654464" y="3881413"/>
            <a:ext cx="181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Automated CNC Fiber Laser/Punch Combo w/Part Sorting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55F1CC-CF5D-C5D3-112C-B6220BE65E78}"/>
              </a:ext>
            </a:extLst>
          </p:cNvPr>
          <p:cNvSpPr txBox="1"/>
          <p:nvPr/>
        </p:nvSpPr>
        <p:spPr>
          <a:xfrm>
            <a:off x="7530289" y="6365086"/>
            <a:ext cx="1565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Hardware Insertion</a:t>
            </a:r>
            <a:endParaRPr 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6732DF-D2F1-7692-F67C-99E6555C7DDA}"/>
              </a:ext>
            </a:extLst>
          </p:cNvPr>
          <p:cNvSpPr txBox="1"/>
          <p:nvPr/>
        </p:nvSpPr>
        <p:spPr>
          <a:xfrm>
            <a:off x="175565" y="6374529"/>
            <a:ext cx="1565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CNC Mills / Lathes</a:t>
            </a:r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19BE70-AB50-C03E-8BE3-061099AEF97A}"/>
              </a:ext>
            </a:extLst>
          </p:cNvPr>
          <p:cNvSpPr txBox="1"/>
          <p:nvPr/>
        </p:nvSpPr>
        <p:spPr>
          <a:xfrm>
            <a:off x="7517585" y="4539318"/>
            <a:ext cx="1235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Brake Forming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086CED-9F78-92E7-4307-1182C2631F93}"/>
              </a:ext>
            </a:extLst>
          </p:cNvPr>
          <p:cNvSpPr txBox="1"/>
          <p:nvPr/>
        </p:nvSpPr>
        <p:spPr>
          <a:xfrm>
            <a:off x="4001939" y="6365086"/>
            <a:ext cx="1296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Robotic Welding</a:t>
            </a:r>
            <a:endParaRPr 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37FFEC-6A9B-8D1D-DFFA-EC38D8E9A322}"/>
              </a:ext>
            </a:extLst>
          </p:cNvPr>
          <p:cNvSpPr txBox="1"/>
          <p:nvPr/>
        </p:nvSpPr>
        <p:spPr>
          <a:xfrm>
            <a:off x="2139776" y="6368478"/>
            <a:ext cx="1418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Mig / Tig Welding</a:t>
            </a:r>
            <a:endParaRPr lang="en-US" sz="12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08C14A6-CD35-3C15-9507-0B3CDD02D1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4894" y="3287416"/>
            <a:ext cx="1379051" cy="1137450"/>
          </a:xfrm>
          <a:prstGeom prst="rect">
            <a:avLst/>
          </a:prstGeom>
        </p:spPr>
      </p:pic>
      <p:pic>
        <p:nvPicPr>
          <p:cNvPr id="29" name="Picture 16" descr="Dial Trunion Welding Cell - Robotic Automation TranTek Systems DT2000  TekCels">
            <a:extLst>
              <a:ext uri="{FF2B5EF4-FFF2-40B4-BE49-F238E27FC236}">
                <a16:creationId xmlns:a16="http://schemas.microsoft.com/office/drawing/2014/main" id="{CC6B6DB5-1C31-4FE7-5434-6C8D8C220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9" r="16307"/>
          <a:stretch/>
        </p:blipFill>
        <p:spPr bwMode="auto">
          <a:xfrm>
            <a:off x="3335933" y="4571598"/>
            <a:ext cx="2323146" cy="18372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Miller Deltaweld 500 MIGRunner w/Dual Intellx Pro Feeder (230/460V)">
            <a:extLst>
              <a:ext uri="{FF2B5EF4-FFF2-40B4-BE49-F238E27FC236}">
                <a16:creationId xmlns:a16="http://schemas.microsoft.com/office/drawing/2014/main" id="{E2B97C64-72FC-86B6-831F-D5C2B6F6B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037" y="4969567"/>
            <a:ext cx="1420670" cy="1395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id="{134306C5-F88C-1721-CBDB-800621D18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6" y="4900317"/>
            <a:ext cx="1786506" cy="13259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PEMSERTER Series 4® press">
            <a:extLst>
              <a:ext uri="{FF2B5EF4-FFF2-40B4-BE49-F238E27FC236}">
                <a16:creationId xmlns:a16="http://schemas.microsoft.com/office/drawing/2014/main" id="{8F4E8EAB-51A3-80D2-6853-C27C6E0E6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885"/>
          <a:stretch/>
        </p:blipFill>
        <p:spPr bwMode="auto">
          <a:xfrm>
            <a:off x="7136063" y="4909617"/>
            <a:ext cx="2007939" cy="14880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6976856-D612-84C1-E3C5-6C5A2557C4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85148" y="4900317"/>
            <a:ext cx="1118195" cy="149735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1A42033-CA6F-9FA3-C40D-6D5A5FBBE665}"/>
              </a:ext>
            </a:extLst>
          </p:cNvPr>
          <p:cNvSpPr txBox="1"/>
          <p:nvPr/>
        </p:nvSpPr>
        <p:spPr>
          <a:xfrm>
            <a:off x="5859126" y="6378417"/>
            <a:ext cx="1565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Spot Welding</a:t>
            </a:r>
            <a:endParaRPr lang="en-US" sz="1200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6BE189E-FAD9-F3DE-8730-BB3C0C3E9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" t="46980" r="87799" b="38187"/>
          <a:stretch/>
        </p:blipFill>
        <p:spPr bwMode="auto">
          <a:xfrm>
            <a:off x="3552966" y="1834249"/>
            <a:ext cx="234417" cy="14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3DA8C1EC-A7F5-303B-14D2-04182988BB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" t="46980" r="87799" b="38187"/>
          <a:stretch/>
        </p:blipFill>
        <p:spPr bwMode="auto">
          <a:xfrm>
            <a:off x="3750517" y="1837641"/>
            <a:ext cx="234417" cy="14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B89567BF-C8F5-843E-ECC0-93072E348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" t="46980" r="87799" b="38187"/>
          <a:stretch/>
        </p:blipFill>
        <p:spPr bwMode="auto">
          <a:xfrm>
            <a:off x="3394461" y="1829974"/>
            <a:ext cx="234417" cy="14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015E3B5-0BE3-D7B3-34DD-EA5CFAB22BAE}"/>
              </a:ext>
            </a:extLst>
          </p:cNvPr>
          <p:cNvSpPr/>
          <p:nvPr/>
        </p:nvSpPr>
        <p:spPr>
          <a:xfrm>
            <a:off x="4608952" y="2561616"/>
            <a:ext cx="1394547" cy="406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DE5EEB-8C7E-C3F1-B4BC-B7D84C73379E}"/>
              </a:ext>
            </a:extLst>
          </p:cNvPr>
          <p:cNvSpPr/>
          <p:nvPr/>
        </p:nvSpPr>
        <p:spPr>
          <a:xfrm>
            <a:off x="129608" y="2609046"/>
            <a:ext cx="8809614" cy="405407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763535D-9443-2521-8A77-28232AE1078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2604" b="7045"/>
          <a:stretch/>
        </p:blipFill>
        <p:spPr>
          <a:xfrm>
            <a:off x="1485666" y="2621393"/>
            <a:ext cx="2572636" cy="124843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E10ABB1-87E6-BE93-E437-9AB36A2F3B46}"/>
              </a:ext>
            </a:extLst>
          </p:cNvPr>
          <p:cNvSpPr/>
          <p:nvPr/>
        </p:nvSpPr>
        <p:spPr>
          <a:xfrm>
            <a:off x="1452689" y="3798001"/>
            <a:ext cx="227508" cy="157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5671A6-DA1A-8302-81D0-D187A8F0A456}"/>
              </a:ext>
            </a:extLst>
          </p:cNvPr>
          <p:cNvSpPr txBox="1"/>
          <p:nvPr/>
        </p:nvSpPr>
        <p:spPr>
          <a:xfrm>
            <a:off x="3843673" y="2599109"/>
            <a:ext cx="130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Equipment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95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F669B7-9F38-6EDF-F363-09988DE2D37D}"/>
              </a:ext>
            </a:extLst>
          </p:cNvPr>
          <p:cNvSpPr/>
          <p:nvPr/>
        </p:nvSpPr>
        <p:spPr>
          <a:xfrm>
            <a:off x="69561" y="58637"/>
            <a:ext cx="9004878" cy="6740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311BA8-1D5D-7F8B-FA0C-CA179C6D1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21607">
            <a:off x="2890807" y="2621220"/>
            <a:ext cx="591928" cy="2423554"/>
          </a:xfrm>
          <a:prstGeom prst="rect">
            <a:avLst/>
          </a:prstGeom>
        </p:spPr>
      </p:pic>
      <p:pic>
        <p:nvPicPr>
          <p:cNvPr id="18" name="Picture 17" descr="Text&#10;&#10;Description automatically generated with low confidence">
            <a:extLst>
              <a:ext uri="{FF2B5EF4-FFF2-40B4-BE49-F238E27FC236}">
                <a16:creationId xmlns:a16="http://schemas.microsoft.com/office/drawing/2014/main" id="{301C5757-C405-AEC2-3295-69BFF47B5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321" y="4211918"/>
            <a:ext cx="1461324" cy="777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100746-212A-5573-8A2B-A6EADEE6E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2608" y="1688503"/>
            <a:ext cx="2032203" cy="16077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ED9FE0-2D15-7CC5-0CD3-83B06989E1A6}"/>
              </a:ext>
            </a:extLst>
          </p:cNvPr>
          <p:cNvSpPr txBox="1"/>
          <p:nvPr/>
        </p:nvSpPr>
        <p:spPr>
          <a:xfrm>
            <a:off x="5522976" y="4779107"/>
            <a:ext cx="370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>
                <a:ea typeface="MS Gothic" panose="020B0609070205080204" pitchFamily="49" charset="-128"/>
                <a:cs typeface="Rockwell Nova" panose="020F0502020204030204" pitchFamily="34" charset="0"/>
              </a:rPr>
              <a:t>INNOVATION AND INTEGRITY</a:t>
            </a:r>
            <a:endParaRPr lang="en-US" i="1" u="sng" dirty="0">
              <a:ea typeface="MS Gothic" panose="020B0609070205080204" pitchFamily="49" charset="-128"/>
              <a:cs typeface="Rockwell Nova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BA2D50-C73E-62E0-6C54-29D5407553B4}"/>
              </a:ext>
            </a:extLst>
          </p:cNvPr>
          <p:cNvSpPr txBox="1"/>
          <p:nvPr/>
        </p:nvSpPr>
        <p:spPr>
          <a:xfrm>
            <a:off x="5166192" y="5248239"/>
            <a:ext cx="370348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Laser Dynamics, Inc. is a precision sheet metal fabrication company specializing in Carbon Steel, Stainless Steel and Coated Steel products.  We have the resources to build custom prototypes and large production runs.</a:t>
            </a:r>
          </a:p>
          <a:p>
            <a:endParaRPr lang="en-US" sz="1100" b="1" dirty="0"/>
          </a:p>
        </p:txBody>
      </p:sp>
      <p:pic>
        <p:nvPicPr>
          <p:cNvPr id="22" name="Picture 1">
            <a:extLst>
              <a:ext uri="{FF2B5EF4-FFF2-40B4-BE49-F238E27FC236}">
                <a16:creationId xmlns:a16="http://schemas.microsoft.com/office/drawing/2014/main" id="{29DA2DC1-1A8D-3F6F-AE77-DACB8CB1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764" y="247819"/>
            <a:ext cx="3592997" cy="11803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CCFCDE6-9FE1-EE68-3781-5F9763DF8318}"/>
              </a:ext>
            </a:extLst>
          </p:cNvPr>
          <p:cNvSpPr txBox="1"/>
          <p:nvPr/>
        </p:nvSpPr>
        <p:spPr>
          <a:xfrm>
            <a:off x="5819506" y="1433227"/>
            <a:ext cx="24430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4881 Allen Park Drive</a:t>
            </a:r>
          </a:p>
          <a:p>
            <a:pPr algn="ctr"/>
            <a:r>
              <a:rPr lang="en-US" sz="1400" b="1" dirty="0"/>
              <a:t>Allendale, MI 49401</a:t>
            </a:r>
          </a:p>
          <a:p>
            <a:pPr algn="ctr"/>
            <a:r>
              <a:rPr lang="en-US" sz="1400" b="1" dirty="0"/>
              <a:t>P: (616) 892-7070</a:t>
            </a:r>
          </a:p>
          <a:p>
            <a:pPr algn="ctr"/>
            <a:r>
              <a:rPr lang="en-US" sz="1400" b="1" dirty="0">
                <a:hlinkClick r:id="rId8"/>
              </a:rPr>
              <a:t>quote@laserdynamics.com</a:t>
            </a:r>
            <a:endParaRPr lang="en-US" sz="1400" b="1" dirty="0"/>
          </a:p>
          <a:p>
            <a:pPr algn="ctr"/>
            <a:r>
              <a:rPr lang="en-US" sz="1400" b="1" dirty="0">
                <a:hlinkClick r:id="rId9"/>
              </a:rPr>
              <a:t>www.laserdynamics.com</a:t>
            </a:r>
            <a:r>
              <a:rPr lang="en-US" sz="1400" b="1" dirty="0"/>
              <a:t> </a:t>
            </a:r>
            <a:endParaRPr lang="en-US" sz="1350" dirty="0"/>
          </a:p>
        </p:txBody>
      </p:sp>
      <p:pic>
        <p:nvPicPr>
          <p:cNvPr id="5" name="Picture 4" descr="A white video game controller&#10;&#10;Description automatically generated with low confidence">
            <a:extLst>
              <a:ext uri="{FF2B5EF4-FFF2-40B4-BE49-F238E27FC236}">
                <a16:creationId xmlns:a16="http://schemas.microsoft.com/office/drawing/2014/main" id="{2D2D296F-00FD-4E4C-A114-D796DAA10D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8546" y="2723227"/>
            <a:ext cx="1574215" cy="1229967"/>
          </a:xfrm>
          <a:prstGeom prst="rect">
            <a:avLst/>
          </a:prstGeom>
        </p:spPr>
      </p:pic>
      <p:pic>
        <p:nvPicPr>
          <p:cNvPr id="23" name="Picture 22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DEEAA4CC-927C-A83E-4027-6CA1A0C013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3618" y="233323"/>
            <a:ext cx="2001827" cy="1502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513D5E-043E-11D1-346E-C257CC56BC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038" y="126856"/>
            <a:ext cx="1445338" cy="1787796"/>
          </a:xfrm>
          <a:prstGeom prst="rect">
            <a:avLst/>
          </a:prstGeom>
        </p:spPr>
      </p:pic>
      <p:pic>
        <p:nvPicPr>
          <p:cNvPr id="16" name="Picture 15" descr="A picture containing empty&#10;&#10;Description automatically generated">
            <a:extLst>
              <a:ext uri="{FF2B5EF4-FFF2-40B4-BE49-F238E27FC236}">
                <a16:creationId xmlns:a16="http://schemas.microsoft.com/office/drawing/2014/main" id="{1DD8ABF1-1FB4-999C-91CA-5CAD12F134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4307">
            <a:off x="880337" y="3704609"/>
            <a:ext cx="1461324" cy="746399"/>
          </a:xfrm>
          <a:prstGeom prst="rect">
            <a:avLst/>
          </a:prstGeom>
        </p:spPr>
      </p:pic>
      <p:pic>
        <p:nvPicPr>
          <p:cNvPr id="3" name="Picture 2" descr="A picture containing indoor, furniture, bed&#10;&#10;Description automatically generated">
            <a:extLst>
              <a:ext uri="{FF2B5EF4-FFF2-40B4-BE49-F238E27FC236}">
                <a16:creationId xmlns:a16="http://schemas.microsoft.com/office/drawing/2014/main" id="{E83C0209-F4B7-E54D-5C99-A56BDAD80E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87469" y="2712031"/>
            <a:ext cx="1821077" cy="1168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9429CA-BCD7-68F7-3967-6D2BB06EDA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87469" y="3870489"/>
            <a:ext cx="1106063" cy="9684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8DEFB35-A88B-0A8D-7F2D-49DE7C33CB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7655" y="5284995"/>
            <a:ext cx="1876602" cy="1411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8583C6-6BA9-D422-DF24-F636AF2B5FD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3275" b="1664"/>
          <a:stretch/>
        </p:blipFill>
        <p:spPr>
          <a:xfrm>
            <a:off x="151185" y="1896617"/>
            <a:ext cx="803920" cy="3520340"/>
          </a:xfrm>
          <a:prstGeom prst="rect">
            <a:avLst/>
          </a:prstGeom>
        </p:spPr>
      </p:pic>
      <p:pic>
        <p:nvPicPr>
          <p:cNvPr id="13" name="Picture 12" descr="A picture containing cup, indoor&#10;&#10;Description automatically generated">
            <a:extLst>
              <a:ext uri="{FF2B5EF4-FFF2-40B4-BE49-F238E27FC236}">
                <a16:creationId xmlns:a16="http://schemas.microsoft.com/office/drawing/2014/main" id="{40B61F84-9682-A254-F979-E5C3EA59575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2045" y="1927427"/>
            <a:ext cx="1348698" cy="13014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459E4B-EE38-975A-E730-1E11BA200D8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29888" y="5058536"/>
            <a:ext cx="1774987" cy="1663026"/>
          </a:xfrm>
          <a:prstGeom prst="rect">
            <a:avLst/>
          </a:prstGeom>
        </p:spPr>
      </p:pic>
      <p:pic>
        <p:nvPicPr>
          <p:cNvPr id="28" name="Picture 27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C492367E-7669-6E47-D650-D310C153FC1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85411" y="3870489"/>
            <a:ext cx="1221409" cy="968491"/>
          </a:xfrm>
          <a:prstGeom prst="rect">
            <a:avLst/>
          </a:prstGeom>
        </p:spPr>
      </p:pic>
      <p:pic>
        <p:nvPicPr>
          <p:cNvPr id="30" name="Picture 29" descr="A picture containing jack&#10;&#10;Description automatically generated">
            <a:extLst>
              <a:ext uri="{FF2B5EF4-FFF2-40B4-BE49-F238E27FC236}">
                <a16:creationId xmlns:a16="http://schemas.microsoft.com/office/drawing/2014/main" id="{5741802E-2DA9-1360-50A2-983B52569E5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5400000">
            <a:off x="7655029" y="3804843"/>
            <a:ext cx="949396" cy="110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82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1350</TotalTime>
  <Words>208</Words>
  <Application>Microsoft Macintosh PowerPoint</Application>
  <PresentationFormat>Letter Paper (8.5x11 in)</PresentationFormat>
  <Paragraphs>49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dear</dc:creator>
  <cp:lastModifiedBy>joe dear</cp:lastModifiedBy>
  <cp:revision>38</cp:revision>
  <cp:lastPrinted>2023-04-12T16:40:55Z</cp:lastPrinted>
  <dcterms:created xsi:type="dcterms:W3CDTF">2023-01-27T14:05:33Z</dcterms:created>
  <dcterms:modified xsi:type="dcterms:W3CDTF">2023-04-12T16:43:25Z</dcterms:modified>
</cp:coreProperties>
</file>